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777" r:id="rId2"/>
    <p:sldId id="721" r:id="rId3"/>
    <p:sldId id="722" r:id="rId4"/>
    <p:sldId id="723" r:id="rId5"/>
    <p:sldId id="725" r:id="rId6"/>
    <p:sldId id="745" r:id="rId7"/>
    <p:sldId id="778" r:id="rId8"/>
    <p:sldId id="779" r:id="rId9"/>
    <p:sldId id="780" r:id="rId10"/>
    <p:sldId id="781" r:id="rId11"/>
    <p:sldId id="762" r:id="rId12"/>
    <p:sldId id="782" r:id="rId13"/>
    <p:sldId id="732" r:id="rId14"/>
    <p:sldId id="734" r:id="rId15"/>
    <p:sldId id="73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et Jyoti Das" initials="JJD" lastIdx="3" clrIdx="0">
    <p:extLst>
      <p:ext uri="{19B8F6BF-5375-455C-9EA6-DF929625EA0E}">
        <p15:presenceInfo xmlns:p15="http://schemas.microsoft.com/office/powerpoint/2012/main" userId="S-1-5-21-1644491937-1275210071-1417001333-492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52" autoAdjust="0"/>
  </p:normalViewPr>
  <p:slideViewPr>
    <p:cSldViewPr snapToGrid="0">
      <p:cViewPr>
        <p:scale>
          <a:sx n="75" d="100"/>
          <a:sy n="75" d="100"/>
        </p:scale>
        <p:origin x="1622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AFDF1-70BC-40EF-89E4-1540B32243E2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38DF-6052-4607-87E8-A5A8E0FF08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02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0B6E131-6ABF-40F0-A0B6-CCF9E790A389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89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7611CD-9604-4FB6-B500-E8969D51776C}" type="slidenum">
              <a:rPr lang="en-US" altLang="en-US" smtClean="0">
                <a:solidFill>
                  <a:srgbClr val="000000"/>
                </a:solidFill>
              </a:r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7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Mention functional TCs, either RPl location wise or District wise or State wise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Add another row (5) in case of PIA is not a TP, to describe PIA’s presence in proposed locations</a:t>
            </a:r>
            <a:endParaRPr lang="en-IN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A2F48E-59DD-4EDA-AA29-D88CD459F4E6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37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Mention functional TCs, either RPl location wise or District wise or State wise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Add another row (5) in case of PIA is not a TP, to describe PIA’s presence in proposed locations</a:t>
            </a:r>
            <a:endParaRPr lang="en-IN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A2F48E-59DD-4EDA-AA29-D88CD459F4E6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4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Separate slide – past trainings under STAR scheme – 6,863 enrolled, trained and assessed, 4,700 certified (68.3%)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Non-Funded partner of NSDC, no training targets available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Again – would need bifurcation from monitoring team</a:t>
            </a:r>
            <a:endParaRPr lang="en-IN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755F83-1F3D-4C2E-97B3-E0BBA37BEFE8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95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Mention functional TCs, either </a:t>
            </a:r>
            <a:r>
              <a:rPr lang="en-US" altLang="en-US" dirty="0" err="1"/>
              <a:t>RPl</a:t>
            </a:r>
            <a:r>
              <a:rPr lang="en-US" altLang="en-US" dirty="0"/>
              <a:t> location wise or District wise or State wise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Add another row (5) in case of PIA is not a TP, to describe PIA’s presence in proposed locations</a:t>
            </a:r>
            <a:endParaRPr lang="en-IN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A2F48E-59DD-4EDA-AA29-D88CD459F4E6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75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A2F48E-59DD-4EDA-AA29-D88CD459F4E6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0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Serial no. - 1, RPL Proposal ID – Succeeding number from the last proposal evaluated</a:t>
            </a:r>
            <a:endParaRPr lang="en-IN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1F339BA-33FF-43D3-82DD-40F33D6F6FEE}" type="slidenum">
              <a:rPr lang="en-US" altLang="en-US" smtClean="0">
                <a:solidFill>
                  <a:srgbClr val="000000"/>
                </a:solidFill>
              </a:r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Font size: 14, Font Type: Calibri (Body), Headings: Font size: 24, Font Type: Calibri (Body) &gt; This slide onwards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BA775F5-D850-485D-8C48-F44C848B63E0}" type="slidenum">
              <a:rPr lang="en-US" altLang="en-US" smtClean="0">
                <a:solidFill>
                  <a:srgbClr val="000000"/>
                </a:solidFill>
              </a:r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6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Font size: 14, Font Type: Calibri (Body), Headings: Font size: 24, Font Type: Calibri (Body) &gt; This slide onwards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BA775F5-D850-485D-8C48-F44C848B63E0}" type="slidenum">
              <a:rPr lang="en-US" altLang="en-US" smtClean="0">
                <a:solidFill>
                  <a:srgbClr val="000000"/>
                </a:solidFill>
              </a:r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6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29E999-96D1-4EA0-B086-A61E8E2AE627}" type="slidenum">
              <a:rPr lang="en-US" altLang="en-US" smtClean="0">
                <a:solidFill>
                  <a:srgbClr val="000000"/>
                </a:solidFill>
              </a:r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7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7611CD-9604-4FB6-B500-E8969D51776C}" type="slidenum">
              <a:rPr lang="en-US" altLang="en-US" smtClean="0">
                <a:solidFill>
                  <a:srgbClr val="000000"/>
                </a:solidFill>
              </a:r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5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7611CD-9604-4FB6-B500-E8969D51776C}" type="slidenum">
              <a:rPr lang="en-US" altLang="en-US" smtClean="0">
                <a:solidFill>
                  <a:srgbClr val="000000"/>
                </a:solidFill>
              </a:r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9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7611CD-9604-4FB6-B500-E8969D51776C}" type="slidenum">
              <a:rPr lang="en-US" altLang="en-US" smtClean="0">
                <a:solidFill>
                  <a:srgbClr val="000000"/>
                </a:solidFill>
              </a:r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0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7611CD-9604-4FB6-B500-E8969D51776C}" type="slidenum">
              <a:rPr lang="en-US" altLang="en-US" smtClean="0">
                <a:solidFill>
                  <a:srgbClr val="000000"/>
                </a:solidFill>
              </a:r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0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A8E6-8453-4184-A8C6-8498ABC99BCE}" type="datetimeFigureOut">
              <a:rPr lang="en-IN" smtClean="0"/>
              <a:t>23-09-2019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D535-E529-431B-A7DC-CF268AB10B2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../EY/Assam/Skill%20Development/ASDM/RPL/1.%20RPL%20Textile/NSDC%20Presentation_RPL_Textile_ASDM/Forward%20Linkage_Directorate%20of%20handloom%20&amp;%20Textiles_Acknowledgement.pdf" TargetMode="External"/><Relationship Id="rId4" Type="http://schemas.openxmlformats.org/officeDocument/2006/relationships/hyperlink" Target="../../../EY/Assam/Skill%20Development/ASDM/RPL/1.%20RPL%20Textile/NSDC%20Presentation_RPL_Textile_ASDM/Backward%20Linkage_SBI_Acknowledgement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../EY/Assam/Skill%20Development/ASDM/RPL/1.%20RPL%20Textile/NSDC%20Presentation_RPL_Textile_ASDM/Pre-Screening%20Form.pdf" TargetMode="External"/><Relationship Id="rId4" Type="http://schemas.openxmlformats.org/officeDocument/2006/relationships/hyperlink" Target="../../../EY/Assam/Skill%20Development/ASDM/RPL/1.%20RPL%20Textile/NSDC%20Presentation_RPL_Textile_ASDM/Orientation%20Conten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EY/Assam/Skill%20Development/ASDM/RPL/1.%20RPL%20Textile/NSDC%20Presentation_RPL_Textile_ASDM/Overall%20Costing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079750" y="6108700"/>
            <a:ext cx="295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FFFF"/>
                </a:solidFill>
              </a:rPr>
              <a:t>For Private Circulation only</a:t>
            </a: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482ECD-48EC-498F-84A7-AAFA08175C2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3352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8438"/>
            <a:ext cx="6985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352800"/>
            <a:ext cx="32162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0" y="1125538"/>
            <a:ext cx="9004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000" b="1" dirty="0">
                <a:solidFill>
                  <a:srgbClr val="000000"/>
                </a:solidFill>
              </a:rPr>
              <a:t>Screening Committee Meeting for RPL Projects </a:t>
            </a:r>
            <a:r>
              <a:rPr lang="en-IN" altLang="en-US" sz="2000" b="1" dirty="0" smtClean="0">
                <a:solidFill>
                  <a:srgbClr val="000000"/>
                </a:solidFill>
              </a:rPr>
              <a:t>under </a:t>
            </a:r>
            <a:r>
              <a:rPr lang="en-IN" altLang="en-US" sz="2000" b="1" dirty="0">
                <a:solidFill>
                  <a:srgbClr val="000000"/>
                </a:solidFill>
              </a:rPr>
              <a:t>PKMVY 2016-2020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3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/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Financial strength of PIA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5BF33-86C9-40A5-8189-3E9360755540}" type="slidenum">
              <a:rPr lang="en-US" altLang="en-US" sz="1400">
                <a:solidFill>
                  <a:srgbClr val="898989"/>
                </a:solidFill>
              </a:rPr>
              <a:t>10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14628"/>
              </p:ext>
            </p:extLst>
          </p:nvPr>
        </p:nvGraphicFramePr>
        <p:xfrm>
          <a:off x="307974" y="4119880"/>
          <a:ext cx="8528051" cy="13208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864075"/>
                <a:gridCol w="2892775"/>
                <a:gridCol w="2892775"/>
                <a:gridCol w="187842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Promoter details,</a:t>
                      </a:r>
                      <a:r>
                        <a:rPr lang="en-IN" sz="1600" baseline="0" dirty="0" smtClean="0"/>
                        <a:t> Awards, Recognition</a:t>
                      </a:r>
                      <a:endParaRPr lang="en-IN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SN</a:t>
                      </a:r>
                      <a:endParaRPr lang="en-IN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Promoter</a:t>
                      </a:r>
                      <a:r>
                        <a:rPr lang="en-IN" sz="1600" b="1" baseline="0" dirty="0" smtClean="0"/>
                        <a:t> Name</a:t>
                      </a:r>
                      <a:endParaRPr lang="en-IN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Brief Description</a:t>
                      </a:r>
                      <a:endParaRPr lang="en-IN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Awards, Recognition</a:t>
                      </a:r>
                      <a:endParaRPr lang="en-IN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34575"/>
              </p:ext>
            </p:extLst>
          </p:nvPr>
        </p:nvGraphicFramePr>
        <p:xfrm>
          <a:off x="307974" y="1156336"/>
          <a:ext cx="8528051" cy="255016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708105"/>
                <a:gridCol w="2370613"/>
                <a:gridCol w="2370613"/>
                <a:gridCol w="1539360"/>
                <a:gridCol w="153936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Financial</a:t>
                      </a:r>
                      <a:r>
                        <a:rPr lang="en-IN" sz="1600" baseline="0" dirty="0" smtClean="0"/>
                        <a:t> Strength</a:t>
                      </a:r>
                      <a:endParaRPr lang="en-IN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FY (last 3 years only)</a:t>
                      </a:r>
                      <a:endParaRPr lang="en-IN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Annual Turnover (INR</a:t>
                      </a:r>
                      <a:r>
                        <a:rPr lang="en-IN" sz="1600" b="1" baseline="0" dirty="0" smtClean="0"/>
                        <a:t> Cr)</a:t>
                      </a:r>
                      <a:endParaRPr lang="en-IN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Net Worth (INR Cr)</a:t>
                      </a:r>
                      <a:endParaRPr lang="en-IN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Revenue from Skill</a:t>
                      </a:r>
                      <a:r>
                        <a:rPr lang="en-IN" sz="1600" b="1" baseline="0" dirty="0" smtClean="0"/>
                        <a:t> (INR Cr)</a:t>
                      </a:r>
                      <a:endParaRPr lang="en-IN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Remarks</a:t>
                      </a:r>
                      <a:endParaRPr lang="en-IN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4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6" y="-3968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Sample survey details, if any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624640"/>
            <a:ext cx="4572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FCC523-F878-4A93-8802-FAA48C39F01F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89465"/>
              </p:ext>
            </p:extLst>
          </p:nvPr>
        </p:nvGraphicFramePr>
        <p:xfrm>
          <a:off x="148431" y="1088927"/>
          <a:ext cx="8770937" cy="9176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1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9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64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SN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Parameter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587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sample size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870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2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findings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237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30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6" y="-3968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7A563B"/>
                </a:solidFill>
              </a:rPr>
              <a:t>Backward &amp; Forward Linkage </a:t>
            </a:r>
            <a:r>
              <a:rPr lang="en-US" altLang="en-US" sz="2400" b="1" dirty="0" smtClean="0">
                <a:solidFill>
                  <a:srgbClr val="7A563B"/>
                </a:solidFill>
              </a:rPr>
              <a:t>Letters from Employers for Type 2 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624640"/>
            <a:ext cx="4572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FCC523-F878-4A93-8802-FAA48C39F01F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708338" y="1687132"/>
            <a:ext cx="2511380" cy="88864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Backward Credit Linkage </a:t>
            </a:r>
            <a:endParaRPr lang="en-IN" dirty="0"/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3436244" y="1808287"/>
            <a:ext cx="258865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Pentagon 10"/>
          <p:cNvSpPr/>
          <p:nvPr/>
        </p:nvSpPr>
        <p:spPr>
          <a:xfrm>
            <a:off x="662591" y="4291227"/>
            <a:ext cx="2511380" cy="88864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Forward Credit Linkage </a:t>
            </a:r>
            <a:endParaRPr lang="en-IN" dirty="0"/>
          </a:p>
        </p:txBody>
      </p:sp>
      <p:sp>
        <p:nvSpPr>
          <p:cNvPr id="12" name="TextBox 11">
            <a:hlinkClick r:id="rId5" action="ppaction://hlinkfile"/>
          </p:cNvPr>
          <p:cNvSpPr txBox="1"/>
          <p:nvPr/>
        </p:nvSpPr>
        <p:spPr>
          <a:xfrm>
            <a:off x="3339182" y="4403383"/>
            <a:ext cx="235676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276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7A563B"/>
                </a:solidFill>
              </a:rPr>
              <a:t>Pre-Screening &amp; </a:t>
            </a:r>
            <a:r>
              <a:rPr lang="en-US" altLang="en-US" sz="2400" b="1" dirty="0" smtClean="0">
                <a:solidFill>
                  <a:srgbClr val="7A563B"/>
                </a:solidFill>
              </a:rPr>
              <a:t>Orientation Content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624640"/>
            <a:ext cx="4572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42716-9674-4C93-AE2E-37BF26D51DE4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07916"/>
              </p:ext>
            </p:extLst>
          </p:nvPr>
        </p:nvGraphicFramePr>
        <p:xfrm>
          <a:off x="148431" y="1088927"/>
          <a:ext cx="8770937" cy="21117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1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9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64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SN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Parameter</a:t>
                      </a:r>
                      <a:r>
                        <a:rPr lang="en-US" sz="1400" baseline="0" dirty="0">
                          <a:effectLst/>
                        </a:rPr>
                        <a:t> and details as per Project Proposal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587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At least</a:t>
                      </a:r>
                      <a:r>
                        <a:rPr lang="en-US" sz="1400" b="1" baseline="0" dirty="0">
                          <a:effectLst/>
                        </a:rPr>
                        <a:t> 6 hours of Domain Training</a:t>
                      </a:r>
                      <a:r>
                        <a:rPr lang="en-US" sz="1400" b="1" baseline="0" dirty="0" smtClean="0">
                          <a:effectLst/>
                        </a:rPr>
                        <a:t>: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870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dirty="0">
                          <a:effectLst/>
                        </a:rPr>
                        <a:t>2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At least 4 hours of training in soft skills and entrepreneurship</a:t>
                      </a:r>
                      <a:r>
                        <a:rPr lang="en-US" sz="1400" b="1" dirty="0" smtClean="0">
                          <a:effectLst/>
                        </a:rPr>
                        <a:t>: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2370694"/>
                  </a:ext>
                </a:extLst>
              </a:tr>
              <a:tr h="446687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At least 2 hours of training in familiarization to assessment process and terms</a:t>
                      </a:r>
                      <a:r>
                        <a:rPr lang="en-US" sz="1400" b="1" dirty="0" smtClean="0">
                          <a:effectLst/>
                        </a:rPr>
                        <a:t>: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727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Whether</a:t>
                      </a:r>
                      <a:r>
                        <a:rPr lang="en-US" sz="1400" b="1" baseline="0" dirty="0">
                          <a:effectLst/>
                        </a:rPr>
                        <a:t> at least 80% of pre-screening questions focus on Core NOSs: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(Yes/ No)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727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Why</a:t>
                      </a:r>
                      <a:r>
                        <a:rPr lang="en-IN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Bridge course, if proposed: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36" marR="59836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48431" y="3879847"/>
            <a:ext cx="2198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srgbClr val="000000"/>
                </a:solidFill>
              </a:rPr>
              <a:t>Attach Orientation </a:t>
            </a:r>
            <a:r>
              <a:rPr lang="en-US" altLang="en-US" sz="1400" b="1" i="1" dirty="0">
                <a:solidFill>
                  <a:srgbClr val="000000"/>
                </a:solidFill>
              </a:rPr>
              <a:t>Content</a:t>
            </a:r>
            <a:endParaRPr lang="en-IN" altLang="en-US" sz="1400" i="1" dirty="0"/>
          </a:p>
        </p:txBody>
      </p:sp>
      <p:sp>
        <p:nvSpPr>
          <p:cNvPr id="20" name="Rectangle 2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48431" y="4312968"/>
            <a:ext cx="22792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srgbClr val="000000"/>
                </a:solidFill>
              </a:rPr>
              <a:t>Attach Pre-screening </a:t>
            </a:r>
            <a:r>
              <a:rPr lang="en-US" altLang="en-US" sz="1400" b="1" i="1" dirty="0">
                <a:solidFill>
                  <a:srgbClr val="000000"/>
                </a:solidFill>
              </a:rPr>
              <a:t>format</a:t>
            </a:r>
            <a:endParaRPr lang="en-IN" alt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43716" y="3345191"/>
            <a:ext cx="3975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Overall Orientation </a:t>
            </a:r>
            <a:r>
              <a:rPr lang="en-US" sz="1400" b="1" dirty="0"/>
              <a:t>Content Focuses </a:t>
            </a:r>
            <a:r>
              <a:rPr lang="en-US" sz="1400" b="1" dirty="0" smtClean="0"/>
              <a:t>on - </a:t>
            </a: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---</a:t>
            </a:r>
          </a:p>
        </p:txBody>
      </p:sp>
      <p:sp>
        <p:nvSpPr>
          <p:cNvPr id="11" name="Rectangle 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48431" y="3446726"/>
            <a:ext cx="23669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srgbClr val="000000"/>
                </a:solidFill>
              </a:rPr>
              <a:t>Attach Bridge Course </a:t>
            </a:r>
            <a:r>
              <a:rPr lang="en-US" altLang="en-US" sz="1400" b="1" i="1" dirty="0">
                <a:solidFill>
                  <a:srgbClr val="000000"/>
                </a:solidFill>
              </a:rPr>
              <a:t>Content</a:t>
            </a:r>
            <a:endParaRPr lang="en-IN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5136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7A563B"/>
                </a:solidFill>
              </a:rPr>
              <a:t>Branding/Publicity/Job Role Kit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624640"/>
            <a:ext cx="4572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FCC523-F878-4A93-8802-FAA48C39F01F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16686"/>
              </p:ext>
            </p:extLst>
          </p:nvPr>
        </p:nvGraphicFramePr>
        <p:xfrm>
          <a:off x="114299" y="1102303"/>
          <a:ext cx="8863445" cy="48598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61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236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SN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Parameter</a:t>
                      </a:r>
                      <a:r>
                        <a:rPr lang="en-US" sz="1400" baseline="0" dirty="0">
                          <a:effectLst/>
                        </a:rPr>
                        <a:t> and details as per Project proposal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6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>
                          <a:effectLst/>
                        </a:rPr>
                        <a:t>Print media engagement:</a:t>
                      </a:r>
                      <a:endParaRPr lang="en-US" sz="1400" b="0" baseline="0" dirty="0">
                        <a:effectLst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9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>
                          <a:effectLst/>
                        </a:rPr>
                        <a:t>Digital media:</a:t>
                      </a:r>
                      <a:endParaRPr lang="en-US" sz="1400" b="0" baseline="0" dirty="0">
                        <a:effectLst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847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effectLst/>
                        </a:rPr>
                        <a:t>Outdoor advertising:</a:t>
                      </a:r>
                      <a:endParaRPr lang="en-US" sz="1400" b="0" baseline="0" dirty="0">
                        <a:effectLst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3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>
                          <a:effectLst/>
                        </a:rPr>
                        <a:t>Radio engagement: Advertising in Radio Station</a:t>
                      </a:r>
                      <a:endParaRPr lang="en-US" sz="1400" b="0" baseline="0" dirty="0">
                        <a:effectLst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49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>
                          <a:effectLst/>
                        </a:rPr>
                        <a:t>Job role specific kit:</a:t>
                      </a:r>
                    </a:p>
                    <a:p>
                      <a:pPr marL="285750" indent="-285750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effectLst/>
                        </a:rPr>
                        <a:t>01 PKMVY T-shirt/ Jacket: Yes</a:t>
                      </a:r>
                    </a:p>
                    <a:p>
                      <a:pPr marL="285750" indent="-285750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effectLst/>
                        </a:rPr>
                        <a:t>01 PMKVY Cap: Yes; </a:t>
                      </a:r>
                    </a:p>
                    <a:p>
                      <a:pPr marL="0" indent="0" font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>
                          <a:effectLst/>
                        </a:rPr>
                        <a:t>Any other additional </a:t>
                      </a:r>
                      <a:r>
                        <a:rPr lang="en-US" sz="1400" b="1" baseline="0" dirty="0" smtClean="0">
                          <a:effectLst/>
                        </a:rPr>
                        <a:t>items?: (</a:t>
                      </a:r>
                      <a:r>
                        <a:rPr lang="en-US" sz="1400" b="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Trainee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effectLst/>
                        </a:rPr>
                        <a:t>Handbook, Pen &amp; Notepad and </a:t>
                      </a:r>
                      <a:r>
                        <a:rPr lang="en-US" sz="1400" b="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Bag)</a:t>
                      </a:r>
                      <a:endParaRPr lang="en-US" sz="1400" b="0" i="1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25" marR="59825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08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MKVY_Powerpoint template 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7A563B"/>
                </a:solidFill>
              </a:rPr>
              <a:t>Financials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624640"/>
            <a:ext cx="4572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FCC523-F878-4A93-8802-FAA48C39F01F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20694"/>
              </p:ext>
            </p:extLst>
          </p:nvPr>
        </p:nvGraphicFramePr>
        <p:xfrm>
          <a:off x="170312" y="1285278"/>
          <a:ext cx="8699367" cy="48513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37335">
                  <a:extLst>
                    <a:ext uri="{9D8B030D-6E8A-4147-A177-3AD203B41FA5}">
                      <a16:colId xmlns:a16="http://schemas.microsoft.com/office/drawing/2014/main" xmlns="" val="447209515"/>
                    </a:ext>
                  </a:extLst>
                </a:gridCol>
                <a:gridCol w="2112422">
                  <a:extLst>
                    <a:ext uri="{9D8B030D-6E8A-4147-A177-3AD203B41FA5}">
                      <a16:colId xmlns:a16="http://schemas.microsoft.com/office/drawing/2014/main" xmlns="" val="3498314549"/>
                    </a:ext>
                  </a:extLst>
                </a:gridCol>
                <a:gridCol w="1496833">
                  <a:extLst>
                    <a:ext uri="{9D8B030D-6E8A-4147-A177-3AD203B41FA5}">
                      <a16:colId xmlns:a16="http://schemas.microsoft.com/office/drawing/2014/main" xmlns="" val="3452169919"/>
                    </a:ext>
                  </a:extLst>
                </a:gridCol>
                <a:gridCol w="1569293">
                  <a:extLst>
                    <a:ext uri="{9D8B030D-6E8A-4147-A177-3AD203B41FA5}">
                      <a16:colId xmlns:a16="http://schemas.microsoft.com/office/drawing/2014/main" xmlns="" val="3348888681"/>
                    </a:ext>
                  </a:extLst>
                </a:gridCol>
                <a:gridCol w="1380969">
                  <a:extLst>
                    <a:ext uri="{9D8B030D-6E8A-4147-A177-3AD203B41FA5}">
                      <a16:colId xmlns:a16="http://schemas.microsoft.com/office/drawing/2014/main" xmlns="" val="1843553096"/>
                    </a:ext>
                  </a:extLst>
                </a:gridCol>
                <a:gridCol w="1502515">
                  <a:extLst>
                    <a:ext uri="{9D8B030D-6E8A-4147-A177-3AD203B41FA5}">
                      <a16:colId xmlns:a16="http://schemas.microsoft.com/office/drawing/2014/main" xmlns="" val="3835044345"/>
                    </a:ext>
                  </a:extLst>
                </a:gridCol>
              </a:tblGrid>
              <a:tr h="989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4314" marR="114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Pay-out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Heads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2" marR="91452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Max. amount per candidate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(in Rs.)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2" marR="91452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Total amount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proposed per candidate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(in Rs.)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2" marR="91452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Total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project amount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proposed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in Rs.)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2" marR="91452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% of total amount proposed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2" marR="91452" marT="45698" marB="45698" anchor="ctr"/>
                </a:tc>
                <a:extLst>
                  <a:ext uri="{0D108BD9-81ED-4DB2-BD59-A6C34878D82A}">
                    <a16:rowId xmlns:a16="http://schemas.microsoft.com/office/drawing/2014/main" xmlns="" val="1735363557"/>
                  </a:ext>
                </a:extLst>
              </a:tr>
              <a:tr h="364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effectLst/>
                        </a:rPr>
                        <a:t>Payout to </a:t>
                      </a:r>
                      <a:r>
                        <a:rPr lang="en-IN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PIA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8199703"/>
                  </a:ext>
                </a:extLst>
              </a:tr>
              <a:tr h="2640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Mobilization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04948125"/>
                  </a:ext>
                </a:extLst>
              </a:tr>
              <a:tr h="298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Orientation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65093995"/>
                  </a:ext>
                </a:extLst>
              </a:tr>
              <a:tr h="35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effectLst/>
                        </a:rPr>
                        <a:t>Job Role Kit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71769048"/>
                  </a:ext>
                </a:extLst>
              </a:tr>
              <a:tr h="34652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c.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</a:rPr>
                        <a:t>Branding &amp; Publicity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97434713"/>
                  </a:ext>
                </a:extLst>
              </a:tr>
              <a:tr h="517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Payout to SSC (Assessment)</a:t>
                      </a:r>
                      <a:endParaRPr lang="en-IN" sz="1400" b="1" i="1" baseline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77103435"/>
                  </a:ext>
                </a:extLst>
              </a:tr>
              <a:tr h="378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Payout to </a:t>
                      </a:r>
                      <a:r>
                        <a:rPr lang="en-IN" sz="1400" dirty="0" smtClean="0">
                          <a:solidFill>
                            <a:schemeClr val="tx1"/>
                          </a:solidFill>
                          <a:effectLst/>
                        </a:rPr>
                        <a:t>Candidate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25590647"/>
                  </a:ext>
                </a:extLst>
              </a:tr>
              <a:tr h="44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Payout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for Bridge Course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49197430"/>
                  </a:ext>
                </a:extLst>
              </a:tr>
              <a:tr h="44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NIA Payout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76.70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4478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1+2+3+4+5)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1900849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70311" y="968510"/>
            <a:ext cx="7848600" cy="42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en-US" sz="1400" b="1" dirty="0">
                <a:solidFill>
                  <a:prstClr val="black"/>
                </a:solidFill>
              </a:rPr>
              <a:t>Proposed Project Financials are as follows:</a:t>
            </a:r>
            <a:endParaRPr lang="en-IN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2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793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 txBox="1"/>
          <p:nvPr/>
        </p:nvSpPr>
        <p:spPr bwMode="auto">
          <a:xfrm>
            <a:off x="575889" y="1281430"/>
            <a:ext cx="7976440" cy="36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IN" dirty="0" smtClean="0"/>
              <a:t>&lt;PIA Name&gt;</a:t>
            </a:r>
            <a:endParaRPr lang="en-IN" dirty="0"/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 smtClean="0"/>
              <a:t>&lt;Project </a:t>
            </a:r>
            <a:r>
              <a:rPr lang="en-US" altLang="en-US" dirty="0"/>
              <a:t>Type </a:t>
            </a:r>
            <a:r>
              <a:rPr lang="en-US" altLang="en-US" dirty="0"/>
              <a:t> </a:t>
            </a:r>
            <a:r>
              <a:rPr lang="en-US" altLang="en-US" dirty="0" smtClean="0"/>
              <a:t>-&gt;</a:t>
            </a:r>
            <a:endParaRPr lang="en-US" altLang="en-US" dirty="0"/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624640"/>
            <a:ext cx="4572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C499D-912B-468F-8690-76CEB11927A7}" type="slidenum">
              <a:rPr lang="en-US" altLang="en-US" sz="1400">
                <a:solidFill>
                  <a:srgbClr val="898989"/>
                </a:solidFill>
              </a:rPr>
              <a:t>2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sp>
        <p:nvSpPr>
          <p:cNvPr id="5125" name="Title 1"/>
          <p:cNvSpPr txBox="1"/>
          <p:nvPr/>
        </p:nvSpPr>
        <p:spPr bwMode="auto">
          <a:xfrm>
            <a:off x="169865" y="6249988"/>
            <a:ext cx="394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b="1" i="1"/>
              <a:t>*NOTE: Proposal summary and other details are as per the proposal template submitted by the PIA</a:t>
            </a:r>
            <a:endParaRPr lang="en-IN" altLang="en-US" sz="1200" b="1" i="1"/>
          </a:p>
        </p:txBody>
      </p:sp>
    </p:spTree>
    <p:extLst>
      <p:ext uri="{BB962C8B-B14F-4D97-AF65-F5344CB8AC3E}">
        <p14:creationId xmlns:p14="http://schemas.microsoft.com/office/powerpoint/2010/main" val="877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416" y="-150312"/>
            <a:ext cx="11120021" cy="82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 txBox="1"/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7A563B"/>
                </a:solidFill>
              </a:rPr>
              <a:t>Proposal Summary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39958"/>
              </p:ext>
            </p:extLst>
          </p:nvPr>
        </p:nvGraphicFramePr>
        <p:xfrm>
          <a:off x="0" y="1131391"/>
          <a:ext cx="10058398" cy="563753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46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8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135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effectLst/>
                        </a:rPr>
                        <a:t>1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Name of PIA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endParaRPr lang="en-IN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effectLst/>
                        </a:rPr>
                        <a:t>2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dirty="0" smtClean="0">
                          <a:effectLst/>
                          <a:latin typeface="+mn-lt"/>
                        </a:rPr>
                        <a:t>SSC Name</a:t>
                      </a:r>
                      <a:endParaRPr lang="en-IN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effectLst/>
                        </a:rPr>
                        <a:t>3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Project Type (Type 1, 2, 3)</a:t>
                      </a:r>
                      <a:endParaRPr lang="en-IN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effectLst/>
                        </a:rPr>
                        <a:t>4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Name of Mobilizing Agency(s</a:t>
                      </a:r>
                      <a:r>
                        <a:rPr lang="en-IN" sz="1400" dirty="0" smtClean="0">
                          <a:effectLst/>
                          <a:latin typeface="+mn-lt"/>
                        </a:rPr>
                        <a:t>) (for type 1,3)</a:t>
                      </a:r>
                      <a:endParaRPr lang="en-IN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effectLst/>
                        </a:rPr>
                        <a:t>5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Name of RPL Facilitator Organization(s)</a:t>
                      </a:r>
                      <a:endParaRPr lang="en-IN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effectLst/>
                        </a:rPr>
                        <a:t>6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Participating Employer(s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(for type 2)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Assessment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Agency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(s)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effectLst/>
                        </a:rPr>
                        <a:t>8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dirty="0" smtClean="0">
                          <a:effectLst/>
                          <a:latin typeface="+mn-lt"/>
                        </a:rPr>
                        <a:t>States</a:t>
                      </a:r>
                      <a:r>
                        <a:rPr lang="en-IN" sz="1400" baseline="0" dirty="0" smtClean="0">
                          <a:effectLst/>
                          <a:latin typeface="+mn-lt"/>
                        </a:rPr>
                        <a:t> covered</a:t>
                      </a:r>
                      <a:endParaRPr lang="en-IN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effectLst/>
                        </a:rPr>
                        <a:t>9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 smtClean="0">
                          <a:effectLst/>
                          <a:latin typeface="+mn-lt"/>
                        </a:rPr>
                        <a:t>Job roles</a:t>
                      </a:r>
                      <a:r>
                        <a:rPr lang="en-IN" sz="1400" b="0" baseline="0" dirty="0" smtClean="0">
                          <a:effectLst/>
                          <a:latin typeface="+mn-lt"/>
                        </a:rPr>
                        <a:t> covered</a:t>
                      </a:r>
                      <a:endParaRPr lang="en-IN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Bridge course proposed (Y/N,</a:t>
                      </a:r>
                      <a:r>
                        <a:rPr lang="en-IN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if yes, no. of hours)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Targets Requested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Duration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months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Proposed</a:t>
                      </a:r>
                      <a:r>
                        <a:rPr lang="en-US" sz="1400" b="0" baseline="0" dirty="0">
                          <a:effectLst/>
                        </a:rPr>
                        <a:t> per candidate cost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IN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</a:rPr>
                        <a:t>Proposed total project</a:t>
                      </a:r>
                      <a:r>
                        <a:rPr lang="en-US" sz="1400" b="0" baseline="0" dirty="0">
                          <a:effectLst/>
                        </a:rPr>
                        <a:t> cost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1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36691" cy="722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624640"/>
            <a:ext cx="4572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138BA-0A9E-46DE-A990-EB82EBC80C18}" type="slidenum">
              <a:rPr lang="en-US" altLang="en-US" sz="1400">
                <a:solidFill>
                  <a:srgbClr val="898989"/>
                </a:solidFill>
              </a:rPr>
              <a:t>4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1186494"/>
            <a:ext cx="9420792" cy="42897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7A48599-B941-4548-A187-E0B1383C42A5}"/>
              </a:ext>
            </a:extLst>
          </p:cNvPr>
          <p:cNvSpPr txBox="1"/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Job Role Description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7340" y="1255482"/>
            <a:ext cx="699329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1400" dirty="0">
                <a:highlight>
                  <a:srgbClr val="FFFF00"/>
                </a:highlight>
              </a:rPr>
              <a:t>Mason General is responsible for performing routine </a:t>
            </a:r>
            <a:r>
              <a:rPr lang="en-IN" sz="1400" dirty="0" err="1">
                <a:highlight>
                  <a:srgbClr val="FFFF00"/>
                </a:highlight>
              </a:rPr>
              <a:t>masonary</a:t>
            </a:r>
            <a:r>
              <a:rPr lang="en-IN" sz="1400" dirty="0">
                <a:highlight>
                  <a:srgbClr val="FFFF00"/>
                </a:highlight>
              </a:rPr>
              <a:t> works such as brickwork, blockwork, laying paver block sand, random rubble </a:t>
            </a:r>
            <a:r>
              <a:rPr lang="en-IN" sz="1400" dirty="0" err="1">
                <a:highlight>
                  <a:srgbClr val="FFFF00"/>
                </a:highlight>
              </a:rPr>
              <a:t>masonary</a:t>
            </a:r>
            <a:r>
              <a:rPr lang="en-IN" sz="1400" dirty="0">
                <a:highlight>
                  <a:srgbClr val="FFFF00"/>
                </a:highlight>
              </a:rPr>
              <a:t> works. It also includes plastering with simple finishes by using appropriate tools and equipment as per the specified standards with dimensional accuracy. The individual is also responsible for IPS and </a:t>
            </a:r>
            <a:r>
              <a:rPr lang="en-IN" sz="1400" dirty="0" err="1">
                <a:highlight>
                  <a:srgbClr val="FFFF00"/>
                </a:highlight>
              </a:rPr>
              <a:t>tremix</a:t>
            </a:r>
            <a:r>
              <a:rPr lang="en-IN" sz="1400" dirty="0">
                <a:highlight>
                  <a:srgbClr val="FFFF00"/>
                </a:highlight>
              </a:rPr>
              <a:t> flooring works and </a:t>
            </a:r>
            <a:r>
              <a:rPr lang="en-IN" sz="1400" dirty="0" err="1">
                <a:highlight>
                  <a:srgbClr val="FFFF00"/>
                </a:highlight>
              </a:rPr>
              <a:t>cementatious</a:t>
            </a:r>
            <a:r>
              <a:rPr lang="en-IN" sz="1400" dirty="0">
                <a:highlight>
                  <a:srgbClr val="FFFF00"/>
                </a:highlight>
              </a:rPr>
              <a:t> water proofing works.  </a:t>
            </a:r>
          </a:p>
        </p:txBody>
      </p:sp>
      <p:sp>
        <p:nvSpPr>
          <p:cNvPr id="4" name="Pentagon 3"/>
          <p:cNvSpPr/>
          <p:nvPr/>
        </p:nvSpPr>
        <p:spPr>
          <a:xfrm>
            <a:off x="270104" y="1532989"/>
            <a:ext cx="2077164" cy="64633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Organic Grower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D2B96F-932B-48F0-99A8-7310B0B885F9}"/>
              </a:ext>
            </a:extLst>
          </p:cNvPr>
          <p:cNvSpPr txBox="1"/>
          <p:nvPr/>
        </p:nvSpPr>
        <p:spPr>
          <a:xfrm>
            <a:off x="2417340" y="2494021"/>
            <a:ext cx="699329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1400" dirty="0">
                <a:highlight>
                  <a:srgbClr val="FFFF00"/>
                </a:highlight>
              </a:rPr>
              <a:t>Mason General is responsible for performing routine </a:t>
            </a:r>
            <a:r>
              <a:rPr lang="en-IN" sz="1400" dirty="0" err="1">
                <a:highlight>
                  <a:srgbClr val="FFFF00"/>
                </a:highlight>
              </a:rPr>
              <a:t>masonary</a:t>
            </a:r>
            <a:r>
              <a:rPr lang="en-IN" sz="1400" dirty="0">
                <a:highlight>
                  <a:srgbClr val="FFFF00"/>
                </a:highlight>
              </a:rPr>
              <a:t> works such as brickwork, blockwork, laying paver block sand, random rubble </a:t>
            </a:r>
            <a:r>
              <a:rPr lang="en-IN" sz="1400" dirty="0" err="1">
                <a:highlight>
                  <a:srgbClr val="FFFF00"/>
                </a:highlight>
              </a:rPr>
              <a:t>masonary</a:t>
            </a:r>
            <a:r>
              <a:rPr lang="en-IN" sz="1400" dirty="0">
                <a:highlight>
                  <a:srgbClr val="FFFF00"/>
                </a:highlight>
              </a:rPr>
              <a:t> works. It also includes plastering with simple finishes by using appropriate tools and equipment as per the specified standards with dimensional accuracy. The individual is also responsible for IPS and </a:t>
            </a:r>
            <a:r>
              <a:rPr lang="en-IN" sz="1400" dirty="0" err="1">
                <a:highlight>
                  <a:srgbClr val="FFFF00"/>
                </a:highlight>
              </a:rPr>
              <a:t>tremix</a:t>
            </a:r>
            <a:r>
              <a:rPr lang="en-IN" sz="1400" dirty="0">
                <a:highlight>
                  <a:srgbClr val="FFFF00"/>
                </a:highlight>
              </a:rPr>
              <a:t> flooring works and </a:t>
            </a:r>
            <a:r>
              <a:rPr lang="en-IN" sz="1400" dirty="0" err="1">
                <a:highlight>
                  <a:srgbClr val="FFFF00"/>
                </a:highlight>
              </a:rPr>
              <a:t>cementatious</a:t>
            </a:r>
            <a:r>
              <a:rPr lang="en-IN" sz="1400" dirty="0">
                <a:highlight>
                  <a:srgbClr val="FFFF00"/>
                </a:highlight>
              </a:rPr>
              <a:t> water proofing works.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803C4C-383D-4FE4-A8AF-FFBCA90483D8}"/>
              </a:ext>
            </a:extLst>
          </p:cNvPr>
          <p:cNvSpPr txBox="1"/>
          <p:nvPr/>
        </p:nvSpPr>
        <p:spPr>
          <a:xfrm>
            <a:off x="2417340" y="3726407"/>
            <a:ext cx="699329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1400" dirty="0">
                <a:highlight>
                  <a:srgbClr val="FFFF00"/>
                </a:highlight>
              </a:rPr>
              <a:t>Mason General is responsible for performing routine </a:t>
            </a:r>
            <a:r>
              <a:rPr lang="en-IN" sz="1400" dirty="0" err="1">
                <a:highlight>
                  <a:srgbClr val="FFFF00"/>
                </a:highlight>
              </a:rPr>
              <a:t>masonary</a:t>
            </a:r>
            <a:r>
              <a:rPr lang="en-IN" sz="1400" dirty="0">
                <a:highlight>
                  <a:srgbClr val="FFFF00"/>
                </a:highlight>
              </a:rPr>
              <a:t> works such as brickwork, blockwork, laying paver block sand, random rubble </a:t>
            </a:r>
            <a:r>
              <a:rPr lang="en-IN" sz="1400" dirty="0" err="1">
                <a:highlight>
                  <a:srgbClr val="FFFF00"/>
                </a:highlight>
              </a:rPr>
              <a:t>masonary</a:t>
            </a:r>
            <a:r>
              <a:rPr lang="en-IN" sz="1400" dirty="0">
                <a:highlight>
                  <a:srgbClr val="FFFF00"/>
                </a:highlight>
              </a:rPr>
              <a:t> works. It also includes plastering with simple finishes by using appropriate tools and equipment as per the specified standards with dimensional accuracy. The individual is also responsible for IPS and </a:t>
            </a:r>
            <a:r>
              <a:rPr lang="en-IN" sz="1400" dirty="0" err="1">
                <a:highlight>
                  <a:srgbClr val="FFFF00"/>
                </a:highlight>
              </a:rPr>
              <a:t>tremix</a:t>
            </a:r>
            <a:r>
              <a:rPr lang="en-IN" sz="1400" dirty="0">
                <a:highlight>
                  <a:srgbClr val="FFFF00"/>
                </a:highlight>
              </a:rPr>
              <a:t> flooring works and </a:t>
            </a:r>
            <a:r>
              <a:rPr lang="en-IN" sz="1400" dirty="0" err="1">
                <a:highlight>
                  <a:srgbClr val="FFFF00"/>
                </a:highlight>
              </a:rPr>
              <a:t>cementatious</a:t>
            </a:r>
            <a:r>
              <a:rPr lang="en-IN" sz="1400" dirty="0">
                <a:highlight>
                  <a:srgbClr val="FFFF00"/>
                </a:highlight>
              </a:rPr>
              <a:t> water proofing works.  </a:t>
            </a:r>
          </a:p>
        </p:txBody>
      </p:sp>
      <p:sp>
        <p:nvSpPr>
          <p:cNvPr id="11" name="Pentagon 3">
            <a:extLst>
              <a:ext uri="{FF2B5EF4-FFF2-40B4-BE49-F238E27FC236}">
                <a16:creationId xmlns:a16="http://schemas.microsoft.com/office/drawing/2014/main" xmlns="" id="{501E2BD2-29A2-4E9B-AACE-8E455C0BD898}"/>
              </a:ext>
            </a:extLst>
          </p:cNvPr>
          <p:cNvSpPr/>
          <p:nvPr/>
        </p:nvSpPr>
        <p:spPr>
          <a:xfrm>
            <a:off x="250368" y="2706653"/>
            <a:ext cx="2077164" cy="64633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Bamboo Grower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xmlns="" id="{4DB733BF-0779-4268-AB5D-1B97F26D5757}"/>
              </a:ext>
            </a:extLst>
          </p:cNvPr>
          <p:cNvSpPr/>
          <p:nvPr/>
        </p:nvSpPr>
        <p:spPr>
          <a:xfrm>
            <a:off x="250368" y="3988016"/>
            <a:ext cx="2077164" cy="64633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Banana Farmer 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1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624640"/>
            <a:ext cx="4572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8E1A67-4E79-4A98-9C76-1EDAF9108738}" type="slidenum">
              <a:rPr lang="en-US" altLang="en-US" sz="1400">
                <a:solidFill>
                  <a:srgbClr val="898989"/>
                </a:solidFill>
              </a:rPr>
              <a:t>5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53608"/>
              </p:ext>
            </p:extLst>
          </p:nvPr>
        </p:nvGraphicFramePr>
        <p:xfrm>
          <a:off x="181639" y="902855"/>
          <a:ext cx="8780721" cy="454192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780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55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Statement of Purpose as per</a:t>
                      </a:r>
                      <a:r>
                        <a:rPr lang="en-US" sz="1400" baseline="0" dirty="0">
                          <a:effectLst/>
                        </a:rPr>
                        <a:t> PIA’s submission</a:t>
                      </a:r>
                      <a:endParaRPr lang="en-IN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25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1.    Need for RPL: </a:t>
                      </a:r>
                      <a:endParaRPr lang="en-IN" sz="14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0" dirty="0">
                        <a:effectLst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040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Reason for selection of job role and proposed locations:</a:t>
                      </a:r>
                      <a:r>
                        <a:rPr lang="en-IN" sz="1200" b="0" dirty="0">
                          <a:effectLst/>
                        </a:rPr>
                        <a:t> </a:t>
                      </a:r>
                      <a:endParaRPr lang="en-US" sz="1200" b="0" dirty="0">
                        <a:effectLst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4788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3"/>
                      </a:pPr>
                      <a:r>
                        <a:rPr lang="en-US" sz="1400" dirty="0">
                          <a:effectLst/>
                        </a:rPr>
                        <a:t>Targeted beneficiaries:</a:t>
                      </a:r>
                      <a:endParaRPr lang="en-IN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8695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4"/>
                      </a:pPr>
                      <a:r>
                        <a:rPr lang="en-US" sz="1400" dirty="0">
                          <a:effectLst/>
                        </a:rPr>
                        <a:t>Proposed </a:t>
                      </a:r>
                      <a:r>
                        <a:rPr lang="en-US" sz="1400" dirty="0" smtClean="0">
                          <a:effectLst/>
                        </a:rPr>
                        <a:t>tangible benefit </a:t>
                      </a:r>
                      <a:r>
                        <a:rPr lang="en-US" sz="1400" dirty="0">
                          <a:effectLst/>
                        </a:rPr>
                        <a:t>to the </a:t>
                      </a:r>
                      <a:r>
                        <a:rPr lang="en-US" sz="1400" dirty="0" smtClean="0">
                          <a:effectLst/>
                        </a:rPr>
                        <a:t>candidate (attach relevant</a:t>
                      </a:r>
                      <a:r>
                        <a:rPr lang="en-US" sz="1400" baseline="0" dirty="0" smtClean="0">
                          <a:effectLst/>
                        </a:rPr>
                        <a:t> proofs)</a:t>
                      </a:r>
                      <a:r>
                        <a:rPr lang="en-US" sz="1400" dirty="0" smtClean="0">
                          <a:effectLst/>
                        </a:rPr>
                        <a:t>: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CF59CEB4-6B2F-4A13-BFA9-DD544D13942C}"/>
              </a:ext>
            </a:extLst>
          </p:cNvPr>
          <p:cNvSpPr txBox="1"/>
          <p:nvPr/>
        </p:nvSpPr>
        <p:spPr bwMode="auto">
          <a:xfrm>
            <a:off x="0" y="-200432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7A563B"/>
                </a:solidFill>
              </a:rPr>
              <a:t>Proposal </a:t>
            </a:r>
            <a:r>
              <a:rPr lang="en-US" altLang="en-US" sz="2400" b="1" dirty="0" smtClean="0">
                <a:solidFill>
                  <a:srgbClr val="7A563B"/>
                </a:solidFill>
              </a:rPr>
              <a:t>Description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7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/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Details of partnering organizations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5BF33-86C9-40A5-8189-3E9360755540}" type="slidenum">
              <a:rPr lang="en-US" altLang="en-US" sz="1400">
                <a:solidFill>
                  <a:srgbClr val="898989"/>
                </a:solidFill>
              </a:rPr>
              <a:t>6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9678"/>
              </p:ext>
            </p:extLst>
          </p:nvPr>
        </p:nvGraphicFramePr>
        <p:xfrm>
          <a:off x="181639" y="1158242"/>
          <a:ext cx="8780721" cy="16358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780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2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</a:rPr>
                        <a:t>Statement of Purpose as per</a:t>
                      </a:r>
                      <a:r>
                        <a:rPr lang="en-US" sz="1400" b="1" baseline="0" dirty="0">
                          <a:effectLst/>
                        </a:rPr>
                        <a:t> PIA’s submission</a:t>
                      </a:r>
                      <a:endParaRPr lang="en-IN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4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1. </a:t>
                      </a:r>
                      <a:r>
                        <a:rPr lang="en-IN" sz="1400" b="1" dirty="0" smtClean="0">
                          <a:effectLst/>
                        </a:rPr>
                        <a:t>Name of RPL Facilitator(s)</a:t>
                      </a:r>
                      <a:r>
                        <a:rPr lang="en-IN" sz="1400" b="1" baseline="0" dirty="0" smtClean="0">
                          <a:effectLst/>
                        </a:rPr>
                        <a:t> and Selection Criteria</a:t>
                      </a:r>
                      <a:endParaRPr lang="en-IN" sz="1400" b="1" dirty="0">
                        <a:effectLst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5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</a:rPr>
                        <a:t>2. Name of</a:t>
                      </a:r>
                      <a:r>
                        <a:rPr lang="en-IN" sz="1400" b="1" baseline="0" dirty="0" smtClean="0">
                          <a:effectLst/>
                        </a:rPr>
                        <a:t> Mobilization Agency</a:t>
                      </a:r>
                      <a:r>
                        <a:rPr lang="en-IN" sz="1400" b="1" dirty="0" smtClean="0">
                          <a:effectLst/>
                        </a:rPr>
                        <a:t>(s)</a:t>
                      </a:r>
                      <a:r>
                        <a:rPr lang="en-IN" sz="1400" b="1" baseline="0" dirty="0" smtClean="0">
                          <a:effectLst/>
                        </a:rPr>
                        <a:t> and Selection Criteria</a:t>
                      </a:r>
                      <a:endParaRPr lang="en-IN" sz="1400" b="1" dirty="0">
                        <a:effectLst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68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Name of Assessment Agency(s)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0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/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State and District wise Targets Proposed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5BF33-86C9-40A5-8189-3E9360755540}" type="slidenum">
              <a:rPr lang="en-US" altLang="en-US" sz="1400">
                <a:solidFill>
                  <a:srgbClr val="898989"/>
                </a:solidFill>
              </a:rPr>
              <a:t>7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131529"/>
              </p:ext>
            </p:extLst>
          </p:nvPr>
        </p:nvGraphicFramePr>
        <p:xfrm>
          <a:off x="307974" y="1244600"/>
          <a:ext cx="8528051" cy="7416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980726"/>
                <a:gridCol w="3283299"/>
                <a:gridCol w="2132013"/>
                <a:gridCol w="2132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SN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State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District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Targets Proposed</a:t>
                      </a:r>
                      <a:endParaRPr lang="en-IN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95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/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Job Role wise Targets Proposed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5BF33-86C9-40A5-8189-3E9360755540}" type="slidenum">
              <a:rPr lang="en-US" altLang="en-US" sz="1400">
                <a:solidFill>
                  <a:srgbClr val="898989"/>
                </a:solidFill>
              </a:rPr>
              <a:t>8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11275"/>
              </p:ext>
            </p:extLst>
          </p:nvPr>
        </p:nvGraphicFramePr>
        <p:xfrm>
          <a:off x="307974" y="1244600"/>
          <a:ext cx="8528052" cy="18084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599832"/>
                <a:gridCol w="2008134"/>
                <a:gridCol w="2008134"/>
                <a:gridCol w="1303984"/>
                <a:gridCol w="1303984"/>
                <a:gridCol w="13039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SN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Job Role Name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QP Code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NSQF Level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Availability of </a:t>
                      </a:r>
                      <a:r>
                        <a:rPr lang="en-IN" sz="1600" dirty="0" err="1" smtClean="0"/>
                        <a:t>ToT</a:t>
                      </a:r>
                      <a:r>
                        <a:rPr lang="en-IN" sz="1600" dirty="0" smtClean="0"/>
                        <a:t> certified Trainer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Targets Proposed</a:t>
                      </a:r>
                      <a:endParaRPr lang="en-IN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6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PMKVY_Powerpoin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/>
          <p:nvPr/>
        </p:nvSpPr>
        <p:spPr bwMode="auto">
          <a:xfrm>
            <a:off x="0" y="34927"/>
            <a:ext cx="9067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&lt;PIA Name&gt;</a:t>
            </a:r>
            <a:endParaRPr lang="en-US" altLang="en-US" sz="2400" b="1" dirty="0">
              <a:solidFill>
                <a:srgbClr val="7A563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7A563B"/>
                </a:solidFill>
              </a:rPr>
              <a:t>Previous experience in skill development and RPL</a:t>
            </a:r>
            <a:endParaRPr lang="en-US" altLang="en-US" sz="2400" b="1" dirty="0">
              <a:solidFill>
                <a:srgbClr val="7A563B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5BF33-86C9-40A5-8189-3E9360755540}" type="slidenum">
              <a:rPr lang="en-US" altLang="en-US" sz="1400">
                <a:solidFill>
                  <a:srgbClr val="898989"/>
                </a:solidFill>
              </a:rPr>
              <a:t>9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62712"/>
              </p:ext>
            </p:extLst>
          </p:nvPr>
        </p:nvGraphicFramePr>
        <p:xfrm>
          <a:off x="307974" y="2931160"/>
          <a:ext cx="8528051" cy="156464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708105"/>
                <a:gridCol w="2370613"/>
                <a:gridCol w="2370613"/>
                <a:gridCol w="1539360"/>
                <a:gridCol w="153936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RPL Projects only</a:t>
                      </a:r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SN</a:t>
                      </a:r>
                      <a:endParaRPr lang="en-I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Program Name</a:t>
                      </a:r>
                      <a:endParaRPr lang="en-I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Targets Allocated</a:t>
                      </a:r>
                      <a:endParaRPr lang="en-I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Targets Trained</a:t>
                      </a:r>
                      <a:endParaRPr lang="en-I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Duration (mm/</a:t>
                      </a:r>
                      <a:r>
                        <a:rPr lang="en-IN" sz="1600" b="1" dirty="0" err="1" smtClean="0"/>
                        <a:t>yy</a:t>
                      </a:r>
                      <a:r>
                        <a:rPr lang="en-IN" sz="1600" b="1" dirty="0" smtClean="0"/>
                        <a:t>), From, To</a:t>
                      </a:r>
                      <a:endParaRPr lang="en-IN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25243"/>
              </p:ext>
            </p:extLst>
          </p:nvPr>
        </p:nvGraphicFramePr>
        <p:xfrm>
          <a:off x="307974" y="1156336"/>
          <a:ext cx="8528051" cy="156464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708105"/>
                <a:gridCol w="2370613"/>
                <a:gridCol w="2370613"/>
                <a:gridCol w="1539360"/>
                <a:gridCol w="153936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Non-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dirty="0" smtClean="0"/>
                        <a:t>RPL Projects </a:t>
                      </a:r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SN</a:t>
                      </a:r>
                      <a:endParaRPr lang="en-I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Program Name</a:t>
                      </a:r>
                      <a:endParaRPr lang="en-I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Targets Allocated</a:t>
                      </a:r>
                      <a:endParaRPr lang="en-I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Targets Trained</a:t>
                      </a:r>
                      <a:endParaRPr lang="en-I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Duration (mm/</a:t>
                      </a:r>
                      <a:r>
                        <a:rPr lang="en-IN" sz="1600" b="1" dirty="0" err="1" smtClean="0"/>
                        <a:t>yy</a:t>
                      </a:r>
                      <a:r>
                        <a:rPr lang="en-IN" sz="1600" b="1" dirty="0" smtClean="0"/>
                        <a:t>), From, To</a:t>
                      </a:r>
                      <a:endParaRPr lang="en-IN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00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34519</TotalTime>
  <Words>1121</Words>
  <Application>Microsoft Office PowerPoint</Application>
  <PresentationFormat>On-screen Show (4:3)</PresentationFormat>
  <Paragraphs>226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Bhatnagar</dc:creator>
  <cp:lastModifiedBy>Swati Arora</cp:lastModifiedBy>
  <cp:revision>994</cp:revision>
  <cp:lastPrinted>2017-06-14T05:09:12Z</cp:lastPrinted>
  <dcterms:created xsi:type="dcterms:W3CDTF">2017-02-04T07:38:00Z</dcterms:created>
  <dcterms:modified xsi:type="dcterms:W3CDTF">2019-09-23T13:25:08Z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